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gppNOKVfvUHGB6BrEX0U34idAy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f10c7c5d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4" name="Google Shape;204;gf10c7c5db4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f10c7c5db4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6" name="Google Shape;216;gf10c7c5db4_0_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з підписом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ображення з підписом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50000">
              <a:srgbClr val="F0EBD5"/>
            </a:gs>
            <a:gs pos="100000">
              <a:srgbClr val="E6DFCB">
                <a:alpha val="25490"/>
              </a:srgbClr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4.gif"/><Relationship Id="rId6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op.edu.ua/international/programs/black-sea-basin-2014-2020" TargetMode="External"/><Relationship Id="rId4" Type="http://schemas.openxmlformats.org/officeDocument/2006/relationships/hyperlink" Target="https://op.edu.ua/international/projects/univer-u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4.gif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op.edu.ua/international/projects/interadis" TargetMode="External"/><Relationship Id="rId4" Type="http://schemas.openxmlformats.org/officeDocument/2006/relationships/hyperlink" Target="https://op.edu.ua/news/8774" TargetMode="External"/><Relationship Id="rId5" Type="http://schemas.openxmlformats.org/officeDocument/2006/relationships/hyperlink" Target="https://www.facebook.com/IPIG.ONPU" TargetMode="External"/><Relationship Id="rId6" Type="http://schemas.openxmlformats.org/officeDocument/2006/relationships/image" Target="../media/image2.jpg"/><Relationship Id="rId7" Type="http://schemas.openxmlformats.org/officeDocument/2006/relationships/image" Target="../media/image4.gif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595032" y="1846414"/>
            <a:ext cx="11087100" cy="347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uk-UA" sz="5300"/>
            </a:br>
            <a:br>
              <a:rPr b="1" lang="uk-UA" sz="5300"/>
            </a:br>
            <a:r>
              <a:rPr b="1" lang="uk-UA" sz="5300"/>
              <a:t>Впровадження проекту </a:t>
            </a:r>
            <a:br>
              <a:rPr b="1" lang="uk-UA" sz="5300"/>
            </a:br>
            <a:r>
              <a:rPr b="1" lang="uk-UA" sz="3600"/>
              <a:t>International Students Adaptation and Integration</a:t>
            </a:r>
            <a:br>
              <a:rPr b="1" lang="uk-UA" sz="3600"/>
            </a:br>
            <a:r>
              <a:rPr b="1" i="1" lang="uk-UA" sz="3600">
                <a:solidFill>
                  <a:srgbClr val="00B0F0"/>
                </a:solidFill>
              </a:rPr>
              <a:t>INTERADIS</a:t>
            </a:r>
            <a:br>
              <a:rPr lang="uk-UA" sz="3600">
                <a:solidFill>
                  <a:srgbClr val="00B0F0"/>
                </a:solidFill>
              </a:rPr>
            </a:br>
            <a:r>
              <a:rPr lang="uk-UA" sz="3600">
                <a:solidFill>
                  <a:srgbClr val="00B0F0"/>
                </a:solidFill>
              </a:rPr>
              <a:t>619451-EPP-1-2020-1-NL-EPPKA2-CBHE-JP</a:t>
            </a:r>
            <a:br>
              <a:rPr lang="uk-UA" sz="3600">
                <a:solidFill>
                  <a:srgbClr val="00B0F0"/>
                </a:solidFill>
              </a:rPr>
            </a:br>
            <a:r>
              <a:rPr b="1" i="1" lang="uk-UA" sz="4900">
                <a:solidFill>
                  <a:srgbClr val="000000"/>
                </a:solidFill>
              </a:rPr>
              <a:t>P8 - O</a:t>
            </a:r>
            <a:r>
              <a:rPr b="1" i="1" lang="uk-UA" sz="4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dessa State Polytechnic University</a:t>
            </a:r>
            <a:endParaRPr b="1" sz="8900"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69128" y="271618"/>
            <a:ext cx="2470542" cy="11128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Администратор\Documents\KROK\Erasmus+_new projects 2020\Collage CLIIMAN\cofundedErasmus.jpg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27590" t="0"/>
          <a:stretch/>
        </p:blipFill>
        <p:spPr>
          <a:xfrm>
            <a:off x="8387867" y="403413"/>
            <a:ext cx="2997306" cy="8492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Одесский национальный политехнический университет — Википедия" id="87" name="Google Shape;8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26824" y="103351"/>
            <a:ext cx="1395319" cy="167549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" name="Google Shape;88;p1"/>
          <p:cNvGrpSpPr/>
          <p:nvPr/>
        </p:nvGrpSpPr>
        <p:grpSpPr>
          <a:xfrm>
            <a:off x="3170" y="5827052"/>
            <a:ext cx="12188830" cy="1030948"/>
            <a:chOff x="3170" y="5827052"/>
            <a:chExt cx="12188830" cy="1030948"/>
          </a:xfrm>
        </p:grpSpPr>
        <p:pic>
          <p:nvPicPr>
            <p:cNvPr descr="Результат пошуку зображень за запитом &quot;tempus logo&quot;" id="89" name="Google Shape;89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90" name="Google Shape;9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54190" y="5997387"/>
              <a:ext cx="592976" cy="7120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1" name="Google Shape;91;p1"/>
            <p:cNvSpPr txBox="1"/>
            <p:nvPr/>
          </p:nvSpPr>
          <p:spPr>
            <a:xfrm>
              <a:off x="959224" y="644527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2" name="Google Shape;92;p1"/>
            <p:cNvCxnSpPr/>
            <p:nvPr/>
          </p:nvCxnSpPr>
          <p:spPr>
            <a:xfrm>
              <a:off x="3170" y="5827052"/>
              <a:ext cx="1218883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93" name="Google Shape;93;p1"/>
            <p:cNvSpPr txBox="1"/>
            <p:nvPr/>
          </p:nvSpPr>
          <p:spPr>
            <a:xfrm>
              <a:off x="941294" y="621310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0"/>
          <p:cNvSpPr txBox="1"/>
          <p:nvPr>
            <p:ph type="title"/>
          </p:nvPr>
        </p:nvSpPr>
        <p:spPr>
          <a:xfrm>
            <a:off x="812800" y="0"/>
            <a:ext cx="10515600" cy="13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Діяльність у ПАРТНЕРСТВІ</a:t>
            </a:r>
            <a:br>
              <a:rPr b="1" lang="uk-UA"/>
            </a:br>
            <a:r>
              <a:rPr b="1" lang="uk-UA"/>
              <a:t>(фінансові аспекти)</a:t>
            </a:r>
            <a:endParaRPr b="1" i="1"/>
          </a:p>
        </p:txBody>
      </p:sp>
      <p:sp>
        <p:nvSpPr>
          <p:cNvPr id="195" name="Google Shape;195;p20"/>
          <p:cNvSpPr txBox="1"/>
          <p:nvPr>
            <p:ph idx="1" type="body"/>
          </p:nvPr>
        </p:nvSpPr>
        <p:spPr>
          <a:xfrm>
            <a:off x="346050" y="1256699"/>
            <a:ext cx="11706300" cy="458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uk-UA" sz="2000"/>
              <a:t>Як організовано фінансове управління у проекті?</a:t>
            </a:r>
            <a:endParaRPr sz="3800"/>
          </a:p>
          <a:p>
            <a:pPr indent="-2921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>
                <a:solidFill>
                  <a:srgbClr val="00B0F0"/>
                </a:solidFill>
              </a:rPr>
              <a:t>Проведено розподіл коштів згідно бюджету, березень 2021 - зарахування коштів </a:t>
            </a:r>
            <a:endParaRPr sz="19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uk-UA" sz="2000"/>
              <a:t>Чи зіштовхуєтесь Ви із труднощами стосовно фінансового адміністрування у Вашому університеті, у бухгалтерії ?</a:t>
            </a:r>
            <a:endParaRPr sz="3800"/>
          </a:p>
          <a:p>
            <a:pPr indent="-2921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>
                <a:solidFill>
                  <a:srgbClr val="00B0F0"/>
                </a:solidFill>
              </a:rPr>
              <a:t>Узагальнювальний облік проектних та бюджетних коштів – перепона для гнучкого керування та виконання строків проекту (неможливість вчасно їхати у відрядження, затримки з оплатою праці)</a:t>
            </a:r>
            <a:endParaRPr sz="19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uk-UA" sz="2000"/>
              <a:t>Чи зрозумілим є принцип “unit cost” для фінансового відділу університету ?</a:t>
            </a:r>
            <a:endParaRPr sz="3800"/>
          </a:p>
          <a:p>
            <a:pPr indent="-2921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>
                <a:solidFill>
                  <a:srgbClr val="00B0F0"/>
                </a:solidFill>
              </a:rPr>
              <a:t>Ніяка проектна термінологія не сприймається, тільки існуючі механізми згідно чинного законодавства  </a:t>
            </a:r>
            <a:endParaRPr sz="19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uk-UA" sz="2000"/>
              <a:t>Яким чином відбуваються фінансові трансфери від Координатором проекту до Вашого університету?</a:t>
            </a:r>
            <a:endParaRPr sz="3800"/>
          </a:p>
          <a:p>
            <a:pPr indent="-2921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>
                <a:solidFill>
                  <a:srgbClr val="00B0F0"/>
                </a:solidFill>
              </a:rPr>
              <a:t>Перерахування коштів на відокремлений рахунок </a:t>
            </a:r>
            <a:endParaRPr sz="19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uk-UA" sz="2000"/>
              <a:t>Чи відповідають фактичні витрати за проектом тим, які були запланованими у бюджеті на момент його затвердження?</a:t>
            </a:r>
            <a:endParaRPr sz="3800"/>
          </a:p>
          <a:p>
            <a:pPr indent="-2921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>
                <a:solidFill>
                  <a:srgbClr val="00B0F0"/>
                </a:solidFill>
              </a:rPr>
              <a:t>Не відповідають у зв'язку з відсутністю гнучкості використання проектних коштів </a:t>
            </a:r>
            <a:endParaRPr sz="1900">
              <a:solidFill>
                <a:srgbClr val="00B0F0"/>
              </a:solidFill>
            </a:endParaRPr>
          </a:p>
          <a:p>
            <a:pPr indent="0" lvl="1" marL="5143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 sz="1900">
              <a:solidFill>
                <a:srgbClr val="000000"/>
              </a:solidFill>
            </a:endParaRPr>
          </a:p>
          <a:p>
            <a:pPr indent="-1714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 sz="1900">
              <a:solidFill>
                <a:srgbClr val="000000"/>
              </a:solidFill>
            </a:endParaRPr>
          </a:p>
          <a:p>
            <a:pPr indent="-1714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 sz="1900">
              <a:solidFill>
                <a:srgbClr val="000000"/>
              </a:solidFill>
            </a:endParaRPr>
          </a:p>
          <a:p>
            <a:pPr indent="-152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2200"/>
          </a:p>
          <a:p>
            <a:pPr indent="-152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2200"/>
          </a:p>
        </p:txBody>
      </p:sp>
      <p:grpSp>
        <p:nvGrpSpPr>
          <p:cNvPr id="196" name="Google Shape;196;p20"/>
          <p:cNvGrpSpPr/>
          <p:nvPr/>
        </p:nvGrpSpPr>
        <p:grpSpPr>
          <a:xfrm>
            <a:off x="3170" y="5827052"/>
            <a:ext cx="12188700" cy="1030948"/>
            <a:chOff x="3170" y="5827052"/>
            <a:chExt cx="12188700" cy="1030948"/>
          </a:xfrm>
        </p:grpSpPr>
        <p:pic>
          <p:nvPicPr>
            <p:cNvPr descr="Результат пошуку зображень за запитом &quot;tempus logo&quot;" id="197" name="Google Shape;197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98" name="Google Shape;198;p2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5" cy="712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9" name="Google Shape;199;p20"/>
            <p:cNvSpPr txBox="1"/>
            <p:nvPr/>
          </p:nvSpPr>
          <p:spPr>
            <a:xfrm>
              <a:off x="959224" y="644527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0" name="Google Shape;200;p20"/>
            <p:cNvCxnSpPr/>
            <p:nvPr/>
          </p:nvCxnSpPr>
          <p:spPr>
            <a:xfrm>
              <a:off x="3170" y="5827052"/>
              <a:ext cx="1218870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01" name="Google Shape;201;p20"/>
            <p:cNvSpPr txBox="1"/>
            <p:nvPr/>
          </p:nvSpPr>
          <p:spPr>
            <a:xfrm>
              <a:off x="941294" y="621310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f10c7c5db4_0_0"/>
          <p:cNvSpPr txBox="1"/>
          <p:nvPr>
            <p:ph type="title"/>
          </p:nvPr>
        </p:nvSpPr>
        <p:spPr>
          <a:xfrm>
            <a:off x="812800" y="0"/>
            <a:ext cx="10515600" cy="13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Діяльність у ПАРТНЕРСТВІ</a:t>
            </a:r>
            <a:br>
              <a:rPr b="1" lang="uk-UA"/>
            </a:br>
            <a:r>
              <a:rPr b="1" lang="uk-UA"/>
              <a:t>(фінансові аспекти)</a:t>
            </a:r>
            <a:endParaRPr b="1" i="1"/>
          </a:p>
        </p:txBody>
      </p:sp>
      <p:sp>
        <p:nvSpPr>
          <p:cNvPr id="207" name="Google Shape;207;gf10c7c5db4_0_0"/>
          <p:cNvSpPr txBox="1"/>
          <p:nvPr>
            <p:ph idx="1" type="body"/>
          </p:nvPr>
        </p:nvSpPr>
        <p:spPr>
          <a:xfrm>
            <a:off x="346050" y="1256699"/>
            <a:ext cx="11706300" cy="46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/>
              <a:t>Чи ведеться належним чином фінансова документація за проектом?</a:t>
            </a:r>
            <a:endParaRPr sz="3700"/>
          </a:p>
          <a:p>
            <a:pPr indent="-2857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uk-UA" sz="1800">
                <a:solidFill>
                  <a:srgbClr val="00B0F0"/>
                </a:solidFill>
              </a:rPr>
              <a:t>Згідно чинного законодавства відділами кадрів, бухгалтерії та планування. Фінансовий менеджер консолідує інформацію для звітів. </a:t>
            </a:r>
            <a:endParaRPr sz="18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/>
              <a:t>Чи зрозумілі правила оплати праці персоналу проекту?</a:t>
            </a:r>
            <a:endParaRPr sz="1900"/>
          </a:p>
          <a:p>
            <a:pPr indent="-2857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uk-UA" sz="1800">
                <a:solidFill>
                  <a:srgbClr val="00B0F0"/>
                </a:solidFill>
              </a:rPr>
              <a:t>Із наявних механізмів для бюджетних установ згідно чинному законодавству, так</a:t>
            </a:r>
            <a:endParaRPr sz="18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/>
              <a:t>Чи зрозумілими є принципи відшкодування вартості за проїзд за проектом? </a:t>
            </a:r>
            <a:endParaRPr sz="1900"/>
          </a:p>
          <a:p>
            <a:pPr indent="-2857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uk-UA" sz="1800">
                <a:solidFill>
                  <a:srgbClr val="00B0F0"/>
                </a:solidFill>
              </a:rPr>
              <a:t>Із наявних механізмів для бюджетних установ згідно чинному законодавству, так</a:t>
            </a:r>
            <a:endParaRPr sz="18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/>
              <a:t>Чи плануються залучення субпідрядників для виконання робіт за проектом?</a:t>
            </a:r>
            <a:endParaRPr sz="3700"/>
          </a:p>
          <a:p>
            <a:pPr indent="-2857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uk-UA" sz="1800">
                <a:solidFill>
                  <a:srgbClr val="00B0F0"/>
                </a:solidFill>
              </a:rPr>
              <a:t>Ні, не передбачено</a:t>
            </a:r>
            <a:endParaRPr sz="18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uk-UA" sz="1900"/>
              <a:t>Чи має університет інші надходження від ЄС проектів або інших донорів?</a:t>
            </a:r>
            <a:endParaRPr sz="3700"/>
          </a:p>
          <a:p>
            <a:pPr indent="-28575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uk-UA" sz="1800">
                <a:solidFill>
                  <a:srgbClr val="00B0F0"/>
                </a:solidFill>
              </a:rPr>
              <a:t>Програма ЄС BSB 2014-2020, проект BSB 20188 </a:t>
            </a:r>
            <a:r>
              <a:rPr lang="uk-UA" sz="1800" u="sng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LeNetEco</a:t>
            </a:r>
            <a:endParaRPr sz="2900">
              <a:solidFill>
                <a:srgbClr val="00B0F0"/>
              </a:solidFill>
            </a:endParaRPr>
          </a:p>
          <a:p>
            <a:pPr indent="-28575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uk-UA" sz="1800">
                <a:solidFill>
                  <a:srgbClr val="00B0F0"/>
                </a:solidFill>
              </a:rPr>
              <a:t>Програма ЄС CBC Romania-Ukraine, проект 2SOFT/1.1/115 </a:t>
            </a:r>
            <a:r>
              <a:rPr lang="uk-UA" sz="1800" u="sng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UNIV.E.R-U</a:t>
            </a:r>
            <a:endParaRPr sz="1900">
              <a:solidFill>
                <a:srgbClr val="00B0F0"/>
              </a:solidFill>
            </a:endParaRPr>
          </a:p>
          <a:p>
            <a:pPr indent="-152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2100"/>
          </a:p>
        </p:txBody>
      </p:sp>
      <p:grpSp>
        <p:nvGrpSpPr>
          <p:cNvPr id="208" name="Google Shape;208;gf10c7c5db4_0_0"/>
          <p:cNvGrpSpPr/>
          <p:nvPr/>
        </p:nvGrpSpPr>
        <p:grpSpPr>
          <a:xfrm>
            <a:off x="3170" y="5827052"/>
            <a:ext cx="12188700" cy="1030948"/>
            <a:chOff x="3170" y="5827052"/>
            <a:chExt cx="12188700" cy="1030948"/>
          </a:xfrm>
        </p:grpSpPr>
        <p:pic>
          <p:nvPicPr>
            <p:cNvPr descr="Результат пошуку зображень за запитом &quot;tempus logo&quot;" id="209" name="Google Shape;209;gf10c7c5db4_0_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210" name="Google Shape;210;gf10c7c5db4_0_0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54190" y="5997387"/>
              <a:ext cx="592975" cy="712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1" name="Google Shape;211;gf10c7c5db4_0_0"/>
            <p:cNvSpPr txBox="1"/>
            <p:nvPr/>
          </p:nvSpPr>
          <p:spPr>
            <a:xfrm>
              <a:off x="959224" y="644527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2" name="Google Shape;212;gf10c7c5db4_0_0"/>
            <p:cNvCxnSpPr/>
            <p:nvPr/>
          </p:nvCxnSpPr>
          <p:spPr>
            <a:xfrm>
              <a:off x="3170" y="5827052"/>
              <a:ext cx="1218870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13" name="Google Shape;213;gf10c7c5db4_0_0"/>
            <p:cNvSpPr txBox="1"/>
            <p:nvPr/>
          </p:nvSpPr>
          <p:spPr>
            <a:xfrm>
              <a:off x="941294" y="621310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f10c7c5db4_0_42"/>
          <p:cNvSpPr txBox="1"/>
          <p:nvPr>
            <p:ph type="title"/>
          </p:nvPr>
        </p:nvSpPr>
        <p:spPr>
          <a:xfrm>
            <a:off x="812800" y="0"/>
            <a:ext cx="10515600" cy="13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Дякую за увагу!</a:t>
            </a:r>
            <a:endParaRPr b="1" i="1"/>
          </a:p>
        </p:txBody>
      </p:sp>
      <p:sp>
        <p:nvSpPr>
          <p:cNvPr id="219" name="Google Shape;219;gf10c7c5db4_0_42"/>
          <p:cNvSpPr txBox="1"/>
          <p:nvPr>
            <p:ph idx="1" type="body"/>
          </p:nvPr>
        </p:nvSpPr>
        <p:spPr>
          <a:xfrm>
            <a:off x="2655475" y="1834050"/>
            <a:ext cx="66669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i="1" lang="uk-UA" sz="2400"/>
              <a:t>Менеджер проекту </a:t>
            </a:r>
            <a:endParaRPr b="1" i="1" sz="2400"/>
          </a:p>
          <a:p>
            <a:pPr indent="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i="1" lang="uk-UA" sz="2400"/>
              <a:t>Михайло Валерійович Лебідь</a:t>
            </a:r>
            <a:endParaRPr b="1" i="1" sz="2400"/>
          </a:p>
          <a:p>
            <a:pPr indent="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i="1" sz="2400"/>
          </a:p>
          <a:p>
            <a:pPr indent="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i="1" lang="uk-UA" sz="2400"/>
              <a:t>lebedmy@gmail.com</a:t>
            </a:r>
            <a:endParaRPr b="1" i="1" sz="2400"/>
          </a:p>
        </p:txBody>
      </p:sp>
      <p:pic>
        <p:nvPicPr>
          <p:cNvPr descr="Результат пошуку зображень за запитом &quot;tempus logo&quot;" id="220" name="Google Shape;220;gf10c7c5db4_0_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95692" y="6127636"/>
            <a:ext cx="2556608" cy="7303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Одесский национальный политехнический университет — Википедия" id="221" name="Google Shape;221;gf10c7c5db4_0_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4190" y="5997387"/>
            <a:ext cx="592975" cy="712044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gf10c7c5db4_0_42"/>
          <p:cNvSpPr txBox="1"/>
          <p:nvPr/>
        </p:nvSpPr>
        <p:spPr>
          <a:xfrm>
            <a:off x="959224" y="6445279"/>
            <a:ext cx="4957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uk-U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Державний університет «Одеська політехніка»                                                      01/10/2021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3" name="Google Shape;223;gf10c7c5db4_0_42"/>
          <p:cNvCxnSpPr/>
          <p:nvPr/>
        </p:nvCxnSpPr>
        <p:spPr>
          <a:xfrm>
            <a:off x="3170" y="5827052"/>
            <a:ext cx="12188700" cy="0"/>
          </a:xfrm>
          <a:prstGeom prst="straightConnector1">
            <a:avLst/>
          </a:prstGeom>
          <a:noFill/>
          <a:ln cap="flat" cmpd="thinThick" w="412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4" name="Google Shape;224;gf10c7c5db4_0_42"/>
          <p:cNvSpPr txBox="1"/>
          <p:nvPr/>
        </p:nvSpPr>
        <p:spPr>
          <a:xfrm>
            <a:off x="941294" y="6213109"/>
            <a:ext cx="4957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uk-U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Превентивний моніторинг проекту 619451-EPP-1-2020-1-NL-EPPKA2-CBHE-JP INTERADIS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501911"/>
            <a:ext cx="105156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uk-UA"/>
            </a:br>
            <a:r>
              <a:rPr b="1" lang="uk-UA"/>
              <a:t>ВПРОВАДЖЕННЯ проекту. </a:t>
            </a:r>
            <a:br>
              <a:rPr b="1" lang="uk-UA"/>
            </a:br>
            <a:r>
              <a:rPr b="1" lang="uk-UA"/>
              <a:t>Проведені заходи, досягнуті результати, сформовані продукти </a:t>
            </a:r>
            <a:br>
              <a:rPr b="1" lang="uk-UA"/>
            </a:br>
            <a:br>
              <a:rPr b="1" lang="uk-UA"/>
            </a:br>
            <a:endParaRPr b="1"/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139700" y="1819881"/>
            <a:ext cx="11912600" cy="4672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uk-UA" sz="3200">
                <a:solidFill>
                  <a:srgbClr val="00B0F0"/>
                </a:solidFill>
              </a:rPr>
              <a:t>WP7 - Менеджмент проекту</a:t>
            </a:r>
            <a:endParaRPr b="1" sz="3200"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Наказом сформована команда менеджменту проекту (</a:t>
            </a:r>
            <a:r>
              <a:rPr lang="uk-UA" sz="2400"/>
              <a:t>7</a:t>
            </a:r>
            <a:r>
              <a:rPr lang="uk-UA" sz="3200"/>
              <a:t>)</a:t>
            </a:r>
            <a:endParaRPr sz="32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/>
              <a:t>Менеджер проекту; фінансовий менеджер; адміністративна та тех. підтримка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Наказом сформована дослідницька та академічної команда (</a:t>
            </a:r>
            <a:r>
              <a:rPr lang="uk-UA" sz="2400"/>
              <a:t>11</a:t>
            </a:r>
            <a:r>
              <a:rPr lang="uk-UA" sz="3200"/>
              <a:t>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/>
              <a:t>Група стратегічного планування; група академічної підтримки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Визначені комунікаційні інструменти партнерства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/>
              <a:t>Налагодженні комунікації з партнерами, сформовано загальне бачення проекту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</p:txBody>
      </p:sp>
      <p:grpSp>
        <p:nvGrpSpPr>
          <p:cNvPr id="100" name="Google Shape;100;p2"/>
          <p:cNvGrpSpPr/>
          <p:nvPr/>
        </p:nvGrpSpPr>
        <p:grpSpPr>
          <a:xfrm>
            <a:off x="3170" y="5827052"/>
            <a:ext cx="12188830" cy="1030948"/>
            <a:chOff x="3170" y="5827052"/>
            <a:chExt cx="12188830" cy="1030948"/>
          </a:xfrm>
        </p:grpSpPr>
        <p:pic>
          <p:nvPicPr>
            <p:cNvPr descr="Результат пошуку зображень за запитом &quot;tempus logo&quot;" id="101" name="Google Shape;101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02" name="Google Shape;102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6" cy="7120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3" name="Google Shape;103;p2"/>
            <p:cNvSpPr txBox="1"/>
            <p:nvPr/>
          </p:nvSpPr>
          <p:spPr>
            <a:xfrm>
              <a:off x="959224" y="644527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4" name="Google Shape;104;p2"/>
            <p:cNvCxnSpPr/>
            <p:nvPr/>
          </p:nvCxnSpPr>
          <p:spPr>
            <a:xfrm>
              <a:off x="3170" y="5827052"/>
              <a:ext cx="1218883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5" name="Google Shape;105;p2"/>
            <p:cNvSpPr txBox="1"/>
            <p:nvPr/>
          </p:nvSpPr>
          <p:spPr>
            <a:xfrm>
              <a:off x="941294" y="621310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>
            <p:ph type="title"/>
          </p:nvPr>
        </p:nvSpPr>
        <p:spPr>
          <a:xfrm>
            <a:off x="838200" y="501911"/>
            <a:ext cx="105156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uk-UA"/>
            </a:br>
            <a:r>
              <a:rPr b="1" lang="uk-UA"/>
              <a:t>ВПРОВАДЖЕННЯ проекту. </a:t>
            </a:r>
            <a:br>
              <a:rPr b="1" lang="uk-UA"/>
            </a:br>
            <a:r>
              <a:rPr b="1" lang="uk-UA"/>
              <a:t>Проведені заходи, досягнуті результати, сформовані продукти </a:t>
            </a:r>
            <a:br>
              <a:rPr b="1" lang="uk-UA"/>
            </a:br>
            <a:br>
              <a:rPr b="1" lang="uk-UA"/>
            </a:br>
            <a:endParaRPr b="1"/>
          </a:p>
        </p:txBody>
      </p:sp>
      <p:sp>
        <p:nvSpPr>
          <p:cNvPr id="111" name="Google Shape;111;p3"/>
          <p:cNvSpPr txBox="1"/>
          <p:nvPr>
            <p:ph idx="1" type="body"/>
          </p:nvPr>
        </p:nvSpPr>
        <p:spPr>
          <a:xfrm>
            <a:off x="139700" y="1900567"/>
            <a:ext cx="11912600" cy="3800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uk-UA" sz="3200">
                <a:solidFill>
                  <a:srgbClr val="00B0F0"/>
                </a:solidFill>
              </a:rPr>
              <a:t>WP1 – Підготовчий етап</a:t>
            </a:r>
            <a:endParaRPr>
              <a:solidFill>
                <a:srgbClr val="00B0F0"/>
              </a:solidFill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800">
                <a:solidFill>
                  <a:schemeClr val="dk1"/>
                </a:solidFill>
              </a:rPr>
              <a:t>Участь у Навчальних візитах (он-лайн)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 sz="2400">
                <a:solidFill>
                  <a:schemeClr val="dk1"/>
                </a:solidFill>
              </a:rPr>
              <a:t>В он-лайн режимі прийняли участь в усіх Навчальних візитах (11 співробітників)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800">
                <a:solidFill>
                  <a:schemeClr val="dk1"/>
                </a:solidFill>
              </a:rPr>
              <a:t>Поглиблений аналіз ситуації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 sz="2400"/>
              <a:t>Проведено аналіз існуючої ситуації у ВНЗ, консультації з працівниками, студентами, проведено анкетування </a:t>
            </a:r>
            <a:r>
              <a:rPr lang="uk-UA" sz="2400">
                <a:solidFill>
                  <a:schemeClr val="dk1"/>
                </a:solidFill>
              </a:rPr>
              <a:t>	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800">
                <a:solidFill>
                  <a:schemeClr val="dk1"/>
                </a:solidFill>
              </a:rPr>
              <a:t>Підготовка плану дій та звітів	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 sz="2400"/>
              <a:t>Створені відповідні плани та звіти, поширено в інформаційному просторі консорціуму проекту</a:t>
            </a:r>
            <a:endParaRPr>
              <a:solidFill>
                <a:schemeClr val="dk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</p:txBody>
      </p:sp>
      <p:grpSp>
        <p:nvGrpSpPr>
          <p:cNvPr id="112" name="Google Shape;112;p3"/>
          <p:cNvGrpSpPr/>
          <p:nvPr/>
        </p:nvGrpSpPr>
        <p:grpSpPr>
          <a:xfrm>
            <a:off x="3170" y="5827052"/>
            <a:ext cx="12188830" cy="1030948"/>
            <a:chOff x="3170" y="5827052"/>
            <a:chExt cx="12188830" cy="1030948"/>
          </a:xfrm>
        </p:grpSpPr>
        <p:pic>
          <p:nvPicPr>
            <p:cNvPr descr="Результат пошуку зображень за запитом &quot;tempus logo&quot;" id="113" name="Google Shape;113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14" name="Google Shape;114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6" cy="7120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" name="Google Shape;115;p3"/>
            <p:cNvSpPr txBox="1"/>
            <p:nvPr/>
          </p:nvSpPr>
          <p:spPr>
            <a:xfrm>
              <a:off x="959224" y="644527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6" name="Google Shape;116;p3"/>
            <p:cNvCxnSpPr/>
            <p:nvPr/>
          </p:nvCxnSpPr>
          <p:spPr>
            <a:xfrm>
              <a:off x="3170" y="5827052"/>
              <a:ext cx="1218883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7" name="Google Shape;117;p3"/>
            <p:cNvSpPr txBox="1"/>
            <p:nvPr/>
          </p:nvSpPr>
          <p:spPr>
            <a:xfrm>
              <a:off x="941294" y="621310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type="title"/>
          </p:nvPr>
        </p:nvSpPr>
        <p:spPr>
          <a:xfrm>
            <a:off x="838200" y="501911"/>
            <a:ext cx="105156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uk-UA"/>
            </a:br>
            <a:r>
              <a:rPr b="1" lang="uk-UA"/>
              <a:t>ВПРОВАДЖЕННЯ проекту. </a:t>
            </a:r>
            <a:br>
              <a:rPr b="1" lang="uk-UA"/>
            </a:br>
            <a:r>
              <a:rPr b="1" lang="uk-UA"/>
              <a:t>Проведені заходи, досягнуті результати, сформовані продукти </a:t>
            </a:r>
            <a:br>
              <a:rPr b="1" lang="uk-UA"/>
            </a:br>
            <a:br>
              <a:rPr b="1" lang="uk-UA"/>
            </a:br>
            <a:endParaRPr b="1"/>
          </a:p>
        </p:txBody>
      </p:sp>
      <p:sp>
        <p:nvSpPr>
          <p:cNvPr id="123" name="Google Shape;123;p4"/>
          <p:cNvSpPr txBox="1"/>
          <p:nvPr>
            <p:ph idx="1" type="body"/>
          </p:nvPr>
        </p:nvSpPr>
        <p:spPr>
          <a:xfrm>
            <a:off x="139700" y="1721275"/>
            <a:ext cx="11912700" cy="41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uk-UA" sz="3200">
                <a:solidFill>
                  <a:srgbClr val="00B0F0"/>
                </a:solidFill>
              </a:rPr>
              <a:t>WP2 - Реалізація</a:t>
            </a:r>
            <a:endParaRPr b="1" sz="3200">
              <a:solidFill>
                <a:srgbClr val="00B0F0"/>
              </a:solidFill>
            </a:endParaRPr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Створення зони коворкінгу – обрано місце розташування за критеріями, проведені підготовчі роботи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Модернізація адміністративних процедур  – </a:t>
            </a:r>
            <a:r>
              <a:rPr lang="uk-UA" sz="1900"/>
              <a:t>перегляд існуючих</a:t>
            </a:r>
            <a:r>
              <a:rPr lang="uk-UA" sz="1900">
                <a:solidFill>
                  <a:schemeClr val="dk1"/>
                </a:solidFill>
              </a:rPr>
              <a:t> процедур з урахуванням </a:t>
            </a:r>
            <a:r>
              <a:rPr lang="uk-UA" sz="1900"/>
              <a:t>цілей</a:t>
            </a:r>
            <a:r>
              <a:rPr lang="uk-UA" sz="1900">
                <a:solidFill>
                  <a:schemeClr val="dk1"/>
                </a:solidFill>
              </a:rPr>
              <a:t> проекту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Розробка дорожньої карти  – покроков</a:t>
            </a:r>
            <a:r>
              <a:rPr lang="uk-UA" sz="1900"/>
              <a:t>у</a:t>
            </a:r>
            <a:r>
              <a:rPr lang="uk-UA" sz="1900">
                <a:solidFill>
                  <a:schemeClr val="dk1"/>
                </a:solidFill>
              </a:rPr>
              <a:t> інструкці</a:t>
            </a:r>
            <a:r>
              <a:rPr lang="uk-UA" sz="1900"/>
              <a:t>ю зроблено та адаптовано з </a:t>
            </a:r>
            <a:r>
              <a:rPr lang="uk-UA" sz="1900"/>
              <a:t>урахуванням цілей проекту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Розробка курсу адаптації іноземних студентів – існуючий </a:t>
            </a:r>
            <a:r>
              <a:rPr lang="uk-UA" sz="1900"/>
              <a:t>курс переглянуто, модуль нового курсу </a:t>
            </a:r>
            <a:r>
              <a:rPr lang="uk-UA" sz="1900">
                <a:solidFill>
                  <a:schemeClr val="dk1"/>
                </a:solidFill>
              </a:rPr>
              <a:t>в стадії розроб</a:t>
            </a:r>
            <a:r>
              <a:rPr lang="uk-UA" sz="1900"/>
              <a:t>ки згідно спільної роботи з партнерами проекту</a:t>
            </a:r>
            <a:r>
              <a:rPr lang="uk-UA" sz="1900">
                <a:solidFill>
                  <a:schemeClr val="dk1"/>
                </a:solidFill>
              </a:rPr>
              <a:t> 	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Підготовка та переклад інформаційних матеріалів – в розробці 	(разом с п.3)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Покращення університетської інфраструктури  – в розробці (разом с п.1)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Створення веб-сайту та соціальних медіа – наповнення контентом під час виконання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Адаптація навчальних планів 	– в розробці 	(разом с п.3)</a:t>
            </a:r>
            <a:endParaRPr sz="2300"/>
          </a:p>
          <a:p>
            <a:pPr indent="-450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AutoNum type="arabicPeriod"/>
            </a:pPr>
            <a:r>
              <a:rPr lang="uk-UA" sz="1900">
                <a:solidFill>
                  <a:schemeClr val="dk1"/>
                </a:solidFill>
              </a:rPr>
              <a:t>Круглий стіл </a:t>
            </a:r>
            <a:r>
              <a:rPr lang="uk-UA" sz="1900"/>
              <a:t>- заплановано</a:t>
            </a:r>
            <a:endParaRPr sz="3100"/>
          </a:p>
        </p:txBody>
      </p:sp>
      <p:grpSp>
        <p:nvGrpSpPr>
          <p:cNvPr id="124" name="Google Shape;124;p4"/>
          <p:cNvGrpSpPr/>
          <p:nvPr/>
        </p:nvGrpSpPr>
        <p:grpSpPr>
          <a:xfrm>
            <a:off x="3170" y="5827052"/>
            <a:ext cx="12188830" cy="1030948"/>
            <a:chOff x="3170" y="5827052"/>
            <a:chExt cx="12188830" cy="1030948"/>
          </a:xfrm>
        </p:grpSpPr>
        <p:pic>
          <p:nvPicPr>
            <p:cNvPr descr="Результат пошуку зображень за запитом &quot;tempus logo&quot;" id="125" name="Google Shape;125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26" name="Google Shape;126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6" cy="7120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4"/>
            <p:cNvSpPr txBox="1"/>
            <p:nvPr/>
          </p:nvSpPr>
          <p:spPr>
            <a:xfrm>
              <a:off x="959224" y="644527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8" name="Google Shape;128;p4"/>
            <p:cNvCxnSpPr/>
            <p:nvPr/>
          </p:nvCxnSpPr>
          <p:spPr>
            <a:xfrm>
              <a:off x="3170" y="5827052"/>
              <a:ext cx="1218883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9" name="Google Shape;129;p4"/>
            <p:cNvSpPr txBox="1"/>
            <p:nvPr/>
          </p:nvSpPr>
          <p:spPr>
            <a:xfrm>
              <a:off x="941294" y="621310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>
            <p:ph type="title"/>
          </p:nvPr>
        </p:nvSpPr>
        <p:spPr>
          <a:xfrm>
            <a:off x="838200" y="12699"/>
            <a:ext cx="10515600" cy="17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uk-UA"/>
            </a:br>
            <a:r>
              <a:rPr b="1" lang="uk-UA"/>
              <a:t>ВПРОВАДЖЕННЯ проекту. </a:t>
            </a:r>
            <a:br>
              <a:rPr b="1" lang="uk-UA"/>
            </a:br>
            <a:r>
              <a:rPr b="1" lang="uk-UA"/>
              <a:t>Заходи із забезпечення якості</a:t>
            </a:r>
            <a:br>
              <a:rPr b="1" i="1" lang="uk-UA"/>
            </a:br>
            <a:endParaRPr b="1" i="1"/>
          </a:p>
        </p:txBody>
      </p:sp>
      <p:sp>
        <p:nvSpPr>
          <p:cNvPr id="135" name="Google Shape;135;p5"/>
          <p:cNvSpPr txBox="1"/>
          <p:nvPr>
            <p:ph idx="1" type="body"/>
          </p:nvPr>
        </p:nvSpPr>
        <p:spPr>
          <a:xfrm>
            <a:off x="449445" y="1472447"/>
            <a:ext cx="11188700" cy="43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1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uk-UA" sz="3500">
                <a:solidFill>
                  <a:srgbClr val="00B0F0"/>
                </a:solidFill>
              </a:rPr>
              <a:t>WP 5 - Забезпечення якості </a:t>
            </a:r>
            <a:endParaRPr b="1" sz="3500">
              <a:solidFill>
                <a:srgbClr val="00B0F0"/>
              </a:solidFill>
            </a:endParaRPr>
          </a:p>
          <a:p>
            <a:pPr indent="-1524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3200"/>
              <a:t>Впровадження критеріїв забезпечення якості проекту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Комунікація команди: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Спільний інформаційний простір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Загальний календар дедлайнів 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Регулярні наради щодо реалізації проекту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Залучення з співробітників різних підрозділів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Залучення керівництва до проекту</a:t>
            </a:r>
            <a:endParaRPr/>
          </a:p>
          <a:p>
            <a:pPr indent="-1524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3200"/>
              <a:t>Проведення контролю якості подій проекту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Звітування учасників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Аналіз досягнутих результатів</a:t>
            </a:r>
            <a:endParaRPr/>
          </a:p>
          <a:p>
            <a:pPr indent="-1619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800"/>
              <a:t>Управлінські рішення</a:t>
            </a:r>
            <a:endParaRPr sz="2800"/>
          </a:p>
          <a:p>
            <a:pPr indent="-205104" lvl="0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81250"/>
              <a:buChar char="•"/>
            </a:pPr>
            <a:r>
              <a:rPr lang="uk-UA" sz="3200"/>
              <a:t>Перегляд планів та стратегій</a:t>
            </a:r>
            <a:endParaRPr sz="3200"/>
          </a:p>
          <a:p>
            <a:pPr indent="-214986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uk-UA" sz="2881"/>
              <a:t>На основі  здобутків проекту внесення пропозицій щодо змін змін  у вигляді докладу щодо пропозицій із змін на Академічну раду щодо щорічного перегляду стратегії інтернаціоналізації </a:t>
            </a:r>
            <a:endParaRPr sz="2881"/>
          </a:p>
          <a:p>
            <a:pPr indent="0" lvl="0" marL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2857"/>
              <a:buNone/>
            </a:pPr>
            <a:r>
              <a:t/>
            </a:r>
            <a:endParaRPr/>
          </a:p>
          <a:p>
            <a:pPr indent="-4064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  <a:p>
            <a:pPr indent="-64134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800"/>
          </a:p>
        </p:txBody>
      </p:sp>
      <p:grpSp>
        <p:nvGrpSpPr>
          <p:cNvPr id="136" name="Google Shape;136;p5"/>
          <p:cNvGrpSpPr/>
          <p:nvPr/>
        </p:nvGrpSpPr>
        <p:grpSpPr>
          <a:xfrm>
            <a:off x="3170" y="5827052"/>
            <a:ext cx="12188830" cy="1030948"/>
            <a:chOff x="3170" y="5827052"/>
            <a:chExt cx="12188830" cy="1030948"/>
          </a:xfrm>
        </p:grpSpPr>
        <p:pic>
          <p:nvPicPr>
            <p:cNvPr descr="Результат пошуку зображень за запитом &quot;tempus logo&quot;" id="137" name="Google Shape;137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38" name="Google Shape;138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6" cy="7120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9" name="Google Shape;139;p5"/>
            <p:cNvSpPr txBox="1"/>
            <p:nvPr/>
          </p:nvSpPr>
          <p:spPr>
            <a:xfrm>
              <a:off x="959224" y="644527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0" name="Google Shape;140;p5"/>
            <p:cNvCxnSpPr/>
            <p:nvPr/>
          </p:nvCxnSpPr>
          <p:spPr>
            <a:xfrm>
              <a:off x="3170" y="5827052"/>
              <a:ext cx="1218883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41" name="Google Shape;141;p5"/>
            <p:cNvSpPr txBox="1"/>
            <p:nvPr/>
          </p:nvSpPr>
          <p:spPr>
            <a:xfrm>
              <a:off x="941294" y="6213109"/>
              <a:ext cx="4957482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"/>
          <p:cNvSpPr txBox="1"/>
          <p:nvPr>
            <p:ph type="title"/>
          </p:nvPr>
        </p:nvSpPr>
        <p:spPr>
          <a:xfrm>
            <a:off x="838200" y="146049"/>
            <a:ext cx="11112500" cy="1696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ВПРОВАДЖЕННЯ проекту. </a:t>
            </a:r>
            <a:br>
              <a:rPr b="1" lang="uk-UA"/>
            </a:br>
            <a:r>
              <a:rPr b="1" lang="uk-UA"/>
              <a:t>Візуалізація. Вебсайт </a:t>
            </a:r>
            <a:br>
              <a:rPr b="1" lang="uk-UA"/>
            </a:br>
            <a:r>
              <a:rPr b="1" i="1" lang="uk-UA" sz="2400"/>
              <a:t>(відповідно до зобов'язань ст.1.10.8-9 Грантової угоди)</a:t>
            </a:r>
            <a:endParaRPr/>
          </a:p>
        </p:txBody>
      </p:sp>
      <p:sp>
        <p:nvSpPr>
          <p:cNvPr id="147" name="Google Shape;147;p6"/>
          <p:cNvSpPr txBox="1"/>
          <p:nvPr>
            <p:ph idx="1" type="body"/>
          </p:nvPr>
        </p:nvSpPr>
        <p:spPr>
          <a:xfrm>
            <a:off x="469900" y="1788701"/>
            <a:ext cx="11480700" cy="3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>
                <a:solidFill>
                  <a:srgbClr val="00B0F0"/>
                </a:solidFill>
              </a:rPr>
              <a:t>WP6 – Розповсюдження інформації</a:t>
            </a:r>
            <a:endParaRPr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400"/>
              <a:t>Визначення наказом місцезнаходження «Проектного офісу» 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400"/>
              <a:t>Поширення промо-матеріалів ERASMUS 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400"/>
              <a:t>Стікерування обладнання</a:t>
            </a:r>
            <a:endParaRPr sz="2400"/>
          </a:p>
          <a:p>
            <a:pPr indent="-203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uk-UA" sz="2400"/>
              <a:t>Розсилка щомісячного бюлетеня проекту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400" u="sng">
                <a:solidFill>
                  <a:schemeClr val="hlink"/>
                </a:solidFill>
                <a:hlinkClick r:id="rId3"/>
              </a:rPr>
              <a:t>Веб-сайт - сторінка проекту </a:t>
            </a:r>
            <a:r>
              <a:rPr lang="uk-UA" sz="2400"/>
              <a:t>на офіційному сайті університету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400"/>
              <a:t>Поширення інформації про події проекту в </a:t>
            </a:r>
            <a:r>
              <a:rPr lang="uk-UA" sz="2400" u="sng">
                <a:solidFill>
                  <a:schemeClr val="hlink"/>
                </a:solidFill>
                <a:hlinkClick r:id="rId4"/>
              </a:rPr>
              <a:t>новинах сайту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 sz="2400"/>
              <a:t>Використання додаткових джерел візуалізації – </a:t>
            </a:r>
            <a:r>
              <a:rPr lang="uk-UA" sz="2400" u="sng">
                <a:solidFill>
                  <a:schemeClr val="hlink"/>
                </a:solidFill>
                <a:hlinkClick r:id="rId5"/>
              </a:rPr>
              <a:t>соціальних мереж кафедр</a:t>
            </a:r>
            <a:r>
              <a:rPr lang="uk-UA" sz="2400"/>
              <a:t>, підрозділів, що залучені у проект, каналів менеджерів</a:t>
            </a:r>
            <a:endParaRPr/>
          </a:p>
        </p:txBody>
      </p:sp>
      <p:grpSp>
        <p:nvGrpSpPr>
          <p:cNvPr id="148" name="Google Shape;148;p6"/>
          <p:cNvGrpSpPr/>
          <p:nvPr/>
        </p:nvGrpSpPr>
        <p:grpSpPr>
          <a:xfrm>
            <a:off x="3170" y="5827052"/>
            <a:ext cx="12188700" cy="1030948"/>
            <a:chOff x="3170" y="5827052"/>
            <a:chExt cx="12188700" cy="1030948"/>
          </a:xfrm>
        </p:grpSpPr>
        <p:pic>
          <p:nvPicPr>
            <p:cNvPr descr="Результат пошуку зображень за запитом &quot;tempus logo&quot;" id="149" name="Google Shape;149;p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50" name="Google Shape;150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54190" y="5997387"/>
              <a:ext cx="592975" cy="712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1" name="Google Shape;151;p6"/>
            <p:cNvSpPr txBox="1"/>
            <p:nvPr/>
          </p:nvSpPr>
          <p:spPr>
            <a:xfrm>
              <a:off x="959224" y="644527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2" name="Google Shape;152;p6"/>
            <p:cNvCxnSpPr/>
            <p:nvPr/>
          </p:nvCxnSpPr>
          <p:spPr>
            <a:xfrm>
              <a:off x="3170" y="5827052"/>
              <a:ext cx="1218870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53" name="Google Shape;153;p6"/>
            <p:cNvSpPr txBox="1"/>
            <p:nvPr/>
          </p:nvSpPr>
          <p:spPr>
            <a:xfrm>
              <a:off x="941294" y="621310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"/>
          <p:cNvSpPr txBox="1"/>
          <p:nvPr>
            <p:ph type="title"/>
          </p:nvPr>
        </p:nvSpPr>
        <p:spPr>
          <a:xfrm>
            <a:off x="838200" y="228601"/>
            <a:ext cx="10515600" cy="15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78"/>
              <a:buFont typeface="Calibri"/>
              <a:buNone/>
            </a:pPr>
            <a:r>
              <a:rPr b="1" lang="uk-UA"/>
              <a:t>ВПРОВАДЖЕННЯ проекту.</a:t>
            </a:r>
            <a:br>
              <a:rPr b="1" lang="uk-UA"/>
            </a:br>
            <a:r>
              <a:rPr b="1" lang="uk-UA" sz="3600"/>
              <a:t>Закупівля обладнання та використання коштів</a:t>
            </a:r>
            <a:endParaRPr b="1" i="1" sz="3600"/>
          </a:p>
        </p:txBody>
      </p:sp>
      <p:sp>
        <p:nvSpPr>
          <p:cNvPr id="159" name="Google Shape;159;p7"/>
          <p:cNvSpPr txBox="1"/>
          <p:nvPr>
            <p:ph idx="1" type="body"/>
          </p:nvPr>
        </p:nvSpPr>
        <p:spPr>
          <a:xfrm>
            <a:off x="339600" y="1888150"/>
            <a:ext cx="11512800" cy="46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Проект зареєстровано</a:t>
            </a:r>
            <a:endParaRPr sz="3200"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2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Проблеми з витратою коштів до отримання картки реєстрації (пов'язані з нарахуванням ПДВ)</a:t>
            </a:r>
            <a:endParaRPr sz="3200"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uk-UA" sz="3200"/>
              <a:t> </a:t>
            </a:r>
            <a:endParaRPr sz="32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Для спрощення процедури обрано централізовану модель закупівель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160" name="Google Shape;160;p7"/>
          <p:cNvGrpSpPr/>
          <p:nvPr/>
        </p:nvGrpSpPr>
        <p:grpSpPr>
          <a:xfrm>
            <a:off x="3170" y="5827052"/>
            <a:ext cx="12188700" cy="1030948"/>
            <a:chOff x="3170" y="5827052"/>
            <a:chExt cx="12188700" cy="1030948"/>
          </a:xfrm>
        </p:grpSpPr>
        <p:pic>
          <p:nvPicPr>
            <p:cNvPr descr="Результат пошуку зображень за запитом &quot;tempus logo&quot;" id="161" name="Google Shape;161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62" name="Google Shape;162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5" cy="712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3" name="Google Shape;163;p7"/>
            <p:cNvSpPr txBox="1"/>
            <p:nvPr/>
          </p:nvSpPr>
          <p:spPr>
            <a:xfrm>
              <a:off x="959224" y="644527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4" name="Google Shape;164;p7"/>
            <p:cNvCxnSpPr/>
            <p:nvPr/>
          </p:nvCxnSpPr>
          <p:spPr>
            <a:xfrm>
              <a:off x="3170" y="5827052"/>
              <a:ext cx="1218870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5" name="Google Shape;165;p7"/>
            <p:cNvSpPr txBox="1"/>
            <p:nvPr/>
          </p:nvSpPr>
          <p:spPr>
            <a:xfrm>
              <a:off x="941294" y="621310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"/>
          <p:cNvSpPr txBox="1"/>
          <p:nvPr>
            <p:ph type="title"/>
          </p:nvPr>
        </p:nvSpPr>
        <p:spPr>
          <a:xfrm>
            <a:off x="838200" y="165100"/>
            <a:ext cx="10515600" cy="21590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uk-UA"/>
            </a:br>
            <a:r>
              <a:rPr b="1" lang="uk-UA"/>
              <a:t>ВПРОВАДЖЕННЯ проекту.</a:t>
            </a:r>
            <a:br>
              <a:rPr b="1" lang="uk-UA"/>
            </a:br>
            <a:r>
              <a:rPr b="1" lang="uk-UA"/>
              <a:t>Публікації за проектом</a:t>
            </a:r>
            <a:br>
              <a:rPr i="1" lang="uk-UA"/>
            </a:br>
            <a:br>
              <a:rPr b="1" lang="uk-UA"/>
            </a:br>
            <a:endParaRPr i="1"/>
          </a:p>
        </p:txBody>
      </p:sp>
      <p:sp>
        <p:nvSpPr>
          <p:cNvPr id="171" name="Google Shape;171;p8"/>
          <p:cNvSpPr txBox="1"/>
          <p:nvPr>
            <p:ph idx="1" type="body"/>
          </p:nvPr>
        </p:nvSpPr>
        <p:spPr>
          <a:xfrm>
            <a:off x="838200" y="1642829"/>
            <a:ext cx="11176000" cy="428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uk-UA" sz="3200"/>
              <a:t>Наукові  публікації передбачаються, можливі теми:</a:t>
            </a:r>
            <a:endParaRPr sz="3200"/>
          </a:p>
          <a:p>
            <a:pPr indent="-532719" lvl="1" marL="899999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Розробка та створення адаптаційного курсу;</a:t>
            </a:r>
            <a:endParaRPr sz="3200"/>
          </a:p>
          <a:p>
            <a:pPr indent="-258444" lvl="0" marL="630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uk-UA" sz="3200"/>
              <a:t> 	Аналіз бест-практик (на основі інформації Study Visits);</a:t>
            </a:r>
            <a:endParaRPr sz="3200"/>
          </a:p>
          <a:p>
            <a:pPr indent="-258444" lvl="0" marL="630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</a:pPr>
            <a:r>
              <a:rPr lang="uk-UA" sz="3200"/>
              <a:t>    інші тематики</a:t>
            </a:r>
            <a:endParaRPr sz="3200"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uk-UA" sz="3200"/>
              <a:t>Обсяг не визначається, не менш 3 публікації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172" name="Google Shape;172;p8"/>
          <p:cNvGrpSpPr/>
          <p:nvPr/>
        </p:nvGrpSpPr>
        <p:grpSpPr>
          <a:xfrm>
            <a:off x="3170" y="5827052"/>
            <a:ext cx="12188700" cy="1030948"/>
            <a:chOff x="3170" y="5827052"/>
            <a:chExt cx="12188700" cy="1030948"/>
          </a:xfrm>
        </p:grpSpPr>
        <p:pic>
          <p:nvPicPr>
            <p:cNvPr descr="Результат пошуку зображень за запитом &quot;tempus logo&quot;" id="173" name="Google Shape;173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74" name="Google Shape;174;p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5" cy="712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5" name="Google Shape;175;p8"/>
            <p:cNvSpPr txBox="1"/>
            <p:nvPr/>
          </p:nvSpPr>
          <p:spPr>
            <a:xfrm>
              <a:off x="959224" y="644527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6" name="Google Shape;176;p8"/>
            <p:cNvCxnSpPr/>
            <p:nvPr/>
          </p:nvCxnSpPr>
          <p:spPr>
            <a:xfrm>
              <a:off x="3170" y="5827052"/>
              <a:ext cx="1218870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77" name="Google Shape;177;p8"/>
            <p:cNvSpPr txBox="1"/>
            <p:nvPr/>
          </p:nvSpPr>
          <p:spPr>
            <a:xfrm>
              <a:off x="941294" y="621310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 txBox="1"/>
          <p:nvPr>
            <p:ph idx="1" type="body"/>
          </p:nvPr>
        </p:nvSpPr>
        <p:spPr>
          <a:xfrm>
            <a:off x="440592" y="1614645"/>
            <a:ext cx="11442700" cy="4405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4921"/>
              <a:buNone/>
            </a:pPr>
            <a:r>
              <a:rPr b="1" lang="uk-UA" sz="3100"/>
              <a:t>Study Visits (face to face - в залежності від COVID ситуації)</a:t>
            </a:r>
            <a:endParaRPr b="1" sz="2300"/>
          </a:p>
          <a:p>
            <a:pPr indent="-149858" lvl="1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600"/>
              <a:t>Заплановано залучення максимальної кількості академічного складу та співробітників міжнародного офісу </a:t>
            </a:r>
            <a:endParaRPr sz="2100"/>
          </a:p>
          <a:p>
            <a:pPr indent="-149858" lvl="1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 sz="2600"/>
              <a:t>Звітування кожного учасника щодо отриманого досвіду та поширення інформації</a:t>
            </a:r>
            <a:endParaRPr sz="2100"/>
          </a:p>
          <a:p>
            <a:pPr indent="-38100" lvl="1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uk-UA" sz="3100"/>
              <a:t>  </a:t>
            </a:r>
            <a:endParaRPr sz="31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4921"/>
              <a:buNone/>
            </a:pPr>
            <a:r>
              <a:rPr b="1" lang="uk-UA" sz="3100"/>
              <a:t>Передбачена проектом мобільність студентів (наступні кроки проекту)</a:t>
            </a:r>
            <a:endParaRPr b="1" sz="3100"/>
          </a:p>
          <a:p>
            <a:pPr indent="-152558" lvl="2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uk-UA" sz="3100"/>
              <a:t>заплановано проведення конкурсу заявок на участь</a:t>
            </a:r>
            <a:endParaRPr sz="3100"/>
          </a:p>
          <a:p>
            <a:pPr indent="-38100" lvl="0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74921"/>
              <a:buNone/>
            </a:pPr>
            <a:r>
              <a:t/>
            </a:r>
            <a:endParaRPr sz="3100"/>
          </a:p>
          <a:p>
            <a:pPr indent="0" lvl="0" marL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74921"/>
              <a:buNone/>
            </a:pPr>
            <a:r>
              <a:rPr b="1" lang="uk-UA" sz="3100"/>
              <a:t>Крітерії відбору</a:t>
            </a:r>
            <a:endParaRPr b="1" sz="3100"/>
          </a:p>
          <a:p>
            <a:pPr indent="-152558" lvl="0" marL="719999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uk-UA" sz="3100"/>
              <a:t>Вибір учасників по-перше проводиться на підставі релевантності службових обов'язків, компетенцій володіння англійською, з дотриманням рекомендованих пропорцій гендерного балансу.</a:t>
            </a:r>
            <a:endParaRPr sz="3100"/>
          </a:p>
          <a:p>
            <a:pPr indent="-152558" lvl="0" marL="719999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uk-UA" sz="3100"/>
              <a:t>Для студентів розглядається мотиваційний лист, рівень володіння англійською, з дотриманням рекомендованих пропорцій гендерного балансу</a:t>
            </a:r>
            <a:endParaRPr sz="3100"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164465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83" name="Google Shape;183;p9"/>
          <p:cNvSpPr txBox="1"/>
          <p:nvPr>
            <p:ph type="title"/>
          </p:nvPr>
        </p:nvSpPr>
        <p:spPr>
          <a:xfrm>
            <a:off x="342900" y="-241299"/>
            <a:ext cx="11849100" cy="184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uk-UA" sz="3400"/>
              <a:t>ВПРОВАДЖЕННЯ проекту.</a:t>
            </a:r>
            <a:br>
              <a:rPr b="1" lang="uk-UA" sz="3400"/>
            </a:br>
            <a:r>
              <a:rPr b="1" lang="uk-UA" sz="3400"/>
              <a:t>Проведення тренінгів/заходів з мобільності</a:t>
            </a:r>
            <a:endParaRPr b="1" sz="34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uk-UA" sz="3400"/>
              <a:t> </a:t>
            </a:r>
            <a:r>
              <a:rPr b="1" lang="uk-UA" sz="2800"/>
              <a:t>(міжнародної та у межах країни)</a:t>
            </a:r>
            <a:endParaRPr i="1" sz="2800"/>
          </a:p>
        </p:txBody>
      </p:sp>
      <p:grpSp>
        <p:nvGrpSpPr>
          <p:cNvPr id="184" name="Google Shape;184;p9"/>
          <p:cNvGrpSpPr/>
          <p:nvPr/>
        </p:nvGrpSpPr>
        <p:grpSpPr>
          <a:xfrm>
            <a:off x="3170" y="5827052"/>
            <a:ext cx="12188700" cy="1030948"/>
            <a:chOff x="3170" y="5827052"/>
            <a:chExt cx="12188700" cy="1030948"/>
          </a:xfrm>
        </p:grpSpPr>
        <p:pic>
          <p:nvPicPr>
            <p:cNvPr descr="Результат пошуку зображень за запитом &quot;tempus logo&quot;" id="185" name="Google Shape;185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495692" y="6127636"/>
              <a:ext cx="2556608" cy="7303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Одесский национальный политехнический университет — Википедия" id="186" name="Google Shape;186;p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54190" y="5997387"/>
              <a:ext cx="592975" cy="712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7" name="Google Shape;187;p9"/>
            <p:cNvSpPr txBox="1"/>
            <p:nvPr/>
          </p:nvSpPr>
          <p:spPr>
            <a:xfrm>
              <a:off x="959224" y="644527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Державний університет «Одеська політехніка»                                                      01/10/2021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8" name="Google Shape;188;p9"/>
            <p:cNvCxnSpPr/>
            <p:nvPr/>
          </p:nvCxnSpPr>
          <p:spPr>
            <a:xfrm>
              <a:off x="3170" y="5827052"/>
              <a:ext cx="12188700" cy="0"/>
            </a:xfrm>
            <a:prstGeom prst="straightConnector1">
              <a:avLst/>
            </a:prstGeom>
            <a:noFill/>
            <a:ln cap="flat" cmpd="thinThick" w="4127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89" name="Google Shape;189;p9"/>
            <p:cNvSpPr txBox="1"/>
            <p:nvPr/>
          </p:nvSpPr>
          <p:spPr>
            <a:xfrm>
              <a:off x="941294" y="6213109"/>
              <a:ext cx="4957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uk-UA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Превентивний моніторинг проекту 619451-EPP-1-2020-1-NL-EPPKA2-CBHE-JP INTERADIS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2017-03-31T15:31:03Z</dcterms:created>
  <dc:creator>Атаманчук</dc:creator>
</cp:coreProperties>
</file>